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B90BB3-5774-4F0C-BEC6-A696416265E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3166706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B90BB3-5774-4F0C-BEC6-A696416265E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3125210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B90BB3-5774-4F0C-BEC6-A696416265E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22835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B90BB3-5774-4F0C-BEC6-A696416265E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34517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90BB3-5774-4F0C-BEC6-A696416265E0}"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173013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B90BB3-5774-4F0C-BEC6-A696416265E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310093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B90BB3-5774-4F0C-BEC6-A696416265E0}"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156699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B90BB3-5774-4F0C-BEC6-A696416265E0}"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80225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90BB3-5774-4F0C-BEC6-A696416265E0}"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328937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90BB3-5774-4F0C-BEC6-A696416265E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67044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90BB3-5774-4F0C-BEC6-A696416265E0}"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EAB67-FAF2-4A46-8574-9AB9F7FC62BB}" type="slidenum">
              <a:rPr lang="en-US" smtClean="0"/>
              <a:t>‹#›</a:t>
            </a:fld>
            <a:endParaRPr lang="en-US"/>
          </a:p>
        </p:txBody>
      </p:sp>
    </p:spTree>
    <p:extLst>
      <p:ext uri="{BB962C8B-B14F-4D97-AF65-F5344CB8AC3E}">
        <p14:creationId xmlns:p14="http://schemas.microsoft.com/office/powerpoint/2010/main" val="56338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90BB3-5774-4F0C-BEC6-A696416265E0}" type="datetimeFigureOut">
              <a:rPr lang="en-US" smtClean="0"/>
              <a:t>7/7/2017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EAB67-FAF2-4A46-8574-9AB9F7FC62BB}" type="slidenum">
              <a:rPr lang="en-US" smtClean="0"/>
              <a:t>‹#›</a:t>
            </a:fld>
            <a:endParaRPr lang="en-US"/>
          </a:p>
        </p:txBody>
      </p:sp>
    </p:spTree>
    <p:extLst>
      <p:ext uri="{BB962C8B-B14F-4D97-AF65-F5344CB8AC3E}">
        <p14:creationId xmlns:p14="http://schemas.microsoft.com/office/powerpoint/2010/main" val="3808035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Stepwise through </a:t>
            </a:r>
            <a:r>
              <a:rPr lang="en-US" dirty="0" err="1"/>
              <a:t>LTPPBind</a:t>
            </a:r>
            <a:r>
              <a:rPr lang="en-US" dirty="0"/>
              <a:t> On-line</a:t>
            </a:r>
          </a:p>
        </p:txBody>
      </p:sp>
      <p:sp>
        <p:nvSpPr>
          <p:cNvPr id="3" name="Subtitle 2"/>
          <p:cNvSpPr>
            <a:spLocks noGrp="1"/>
          </p:cNvSpPr>
          <p:nvPr>
            <p:ph type="subTitle" idx="1"/>
          </p:nvPr>
        </p:nvSpPr>
        <p:spPr/>
        <p:txBody>
          <a:bodyPr/>
          <a:lstStyle/>
          <a:p>
            <a:r>
              <a:rPr lang="en-US" dirty="0"/>
              <a:t>2/21/2017</a:t>
            </a:r>
          </a:p>
        </p:txBody>
      </p:sp>
    </p:spTree>
    <p:extLst>
      <p:ext uri="{BB962C8B-B14F-4D97-AF65-F5344CB8AC3E}">
        <p14:creationId xmlns:p14="http://schemas.microsoft.com/office/powerpoint/2010/main" val="304859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6 – Traffic Adjustments</a:t>
            </a:r>
          </a:p>
        </p:txBody>
      </p:sp>
      <p:sp>
        <p:nvSpPr>
          <p:cNvPr id="4" name="Text Placeholder 3"/>
          <p:cNvSpPr>
            <a:spLocks noGrp="1"/>
          </p:cNvSpPr>
          <p:nvPr>
            <p:ph type="body" sz="half" idx="2"/>
          </p:nvPr>
        </p:nvSpPr>
        <p:spPr/>
        <p:txBody>
          <a:bodyPr/>
          <a:lstStyle/>
          <a:p>
            <a:r>
              <a:rPr lang="en-US" dirty="0"/>
              <a:t>Groton Drive a local street with an ADT of 300 and 1% trucks will have less than 3 Million ESALs in the design period. (If it is assumed that they are all fully loaded tractor trailers (ESAL per truck ~ 2 with a 20 year design period the estimated ESAL value is 300 * 0.01 * 365 * 20 * 2 or well under a million)</a:t>
            </a:r>
          </a:p>
          <a:p>
            <a:r>
              <a:rPr lang="en-US" dirty="0"/>
              <a:t>As a local street the traffic will be generally slow (20-70 </a:t>
            </a:r>
            <a:r>
              <a:rPr lang="en-US" dirty="0" err="1"/>
              <a:t>kmh</a:t>
            </a:r>
            <a:r>
              <a:rPr lang="en-US" dirty="0"/>
              <a:t>). </a:t>
            </a:r>
          </a:p>
          <a:p>
            <a:endParaRPr lang="en-US" dirty="0"/>
          </a:p>
          <a:p>
            <a:r>
              <a:rPr lang="en-US" dirty="0"/>
              <a:t>With the Base HT PG assumed for </a:t>
            </a:r>
            <a:r>
              <a:rPr lang="en-US"/>
              <a:t>this example (52) the </a:t>
            </a:r>
            <a:r>
              <a:rPr lang="en-US" dirty="0"/>
              <a:t>value for traffic loading from the table is 3.1.</a:t>
            </a:r>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858347"/>
            <a:ext cx="5111750" cy="4682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1485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6 – Traffic Adjustments - entered</a:t>
            </a:r>
          </a:p>
        </p:txBody>
      </p:sp>
      <p:sp>
        <p:nvSpPr>
          <p:cNvPr id="4" name="Text Placeholder 3"/>
          <p:cNvSpPr>
            <a:spLocks noGrp="1"/>
          </p:cNvSpPr>
          <p:nvPr>
            <p:ph type="body" sz="half" idx="2"/>
          </p:nvPr>
        </p:nvSpPr>
        <p:spPr/>
        <p:txBody>
          <a:bodyPr/>
          <a:lstStyle/>
          <a:p>
            <a:r>
              <a:rPr lang="en-US" dirty="0"/>
              <a:t>Completion of analysis.</a:t>
            </a:r>
          </a:p>
          <a:p>
            <a:endParaRPr lang="en-US" dirty="0"/>
          </a:p>
        </p:txBody>
      </p:sp>
      <p:pic>
        <p:nvPicPr>
          <p:cNvPr id="921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792714"/>
            <a:ext cx="5111750" cy="4813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307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t>
            </a:r>
          </a:p>
        </p:txBody>
      </p:sp>
      <p:sp>
        <p:nvSpPr>
          <p:cNvPr id="4" name="Text Placeholder 3"/>
          <p:cNvSpPr>
            <a:spLocks noGrp="1"/>
          </p:cNvSpPr>
          <p:nvPr>
            <p:ph type="body" sz="half" idx="2"/>
          </p:nvPr>
        </p:nvSpPr>
        <p:spPr/>
        <p:txBody>
          <a:bodyPr/>
          <a:lstStyle/>
          <a:p>
            <a:r>
              <a:rPr lang="en-US" dirty="0"/>
              <a:t>Bottom of the data entry screen in Step 6.</a:t>
            </a:r>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492475"/>
            <a:ext cx="4952842" cy="330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46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Screen</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575050" y="2170289"/>
            <a:ext cx="5111750" cy="2058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Placeholder 3"/>
          <p:cNvSpPr>
            <a:spLocks noGrp="1"/>
          </p:cNvSpPr>
          <p:nvPr>
            <p:ph type="body" sz="half" idx="2"/>
          </p:nvPr>
        </p:nvSpPr>
        <p:spPr/>
        <p:txBody>
          <a:bodyPr/>
          <a:lstStyle/>
          <a:p>
            <a:r>
              <a:rPr lang="en-US" dirty="0"/>
              <a:t>Click on New Project</a:t>
            </a:r>
          </a:p>
        </p:txBody>
      </p:sp>
    </p:spTree>
    <p:extLst>
      <p:ext uri="{BB962C8B-B14F-4D97-AF65-F5344CB8AC3E}">
        <p14:creationId xmlns:p14="http://schemas.microsoft.com/office/powerpoint/2010/main" val="301900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 Project Information </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575050" y="1344327"/>
            <a:ext cx="5111750" cy="3710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Placeholder 3"/>
          <p:cNvSpPr>
            <a:spLocks noGrp="1"/>
          </p:cNvSpPr>
          <p:nvPr>
            <p:ph type="body" sz="half" idx="2"/>
          </p:nvPr>
        </p:nvSpPr>
        <p:spPr/>
        <p:txBody>
          <a:bodyPr/>
          <a:lstStyle/>
          <a:p>
            <a:r>
              <a:rPr lang="en-US" dirty="0"/>
              <a:t>Enter Project Number and Project Title that are required</a:t>
            </a:r>
          </a:p>
          <a:p>
            <a:r>
              <a:rPr lang="en-US" dirty="0"/>
              <a:t>Provide any applicable project description information.</a:t>
            </a:r>
          </a:p>
          <a:p>
            <a:endParaRPr lang="en-US" dirty="0"/>
          </a:p>
          <a:p>
            <a:r>
              <a:rPr lang="en-US" dirty="0"/>
              <a:t>General Project Information on the left will be completed with the information provided.</a:t>
            </a:r>
          </a:p>
          <a:p>
            <a:endParaRPr lang="en-US" dirty="0"/>
          </a:p>
          <a:p>
            <a:r>
              <a:rPr lang="en-US" dirty="0"/>
              <a:t>Click on Next.</a:t>
            </a:r>
          </a:p>
        </p:txBody>
      </p:sp>
    </p:spTree>
    <p:extLst>
      <p:ext uri="{BB962C8B-B14F-4D97-AF65-F5344CB8AC3E}">
        <p14:creationId xmlns:p14="http://schemas.microsoft.com/office/powerpoint/2010/main" val="358183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 – Climatic Data Source</a:t>
            </a:r>
          </a:p>
        </p:txBody>
      </p:sp>
      <p:sp>
        <p:nvSpPr>
          <p:cNvPr id="4" name="Text Placeholder 3"/>
          <p:cNvSpPr>
            <a:spLocks noGrp="1"/>
          </p:cNvSpPr>
          <p:nvPr>
            <p:ph type="body" sz="half" idx="2"/>
          </p:nvPr>
        </p:nvSpPr>
        <p:spPr/>
        <p:txBody>
          <a:bodyPr/>
          <a:lstStyle/>
          <a:p>
            <a:r>
              <a:rPr lang="en-US" dirty="0"/>
              <a:t>Pick a data source. For this example the MERRA data set will be used. This selection will populate the climatic inputs needed in the step 3 directly.</a:t>
            </a:r>
          </a:p>
          <a:p>
            <a:endParaRPr lang="en-US" dirty="0"/>
          </a:p>
          <a:p>
            <a:r>
              <a:rPr lang="en-US" dirty="0"/>
              <a:t>Click on Select Location - </a:t>
            </a:r>
          </a:p>
          <a:p>
            <a:endParaRPr lang="en-US" dirty="0"/>
          </a:p>
          <a:p>
            <a:endParaRPr lang="en-US" dirty="0"/>
          </a:p>
          <a:p>
            <a:endParaRPr lang="en-US" dirty="0"/>
          </a:p>
        </p:txBody>
      </p:sp>
      <p:pic>
        <p:nvPicPr>
          <p:cNvPr id="3078"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212073"/>
            <a:ext cx="5111750" cy="39750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664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2a – MERRA data selection</a:t>
            </a:r>
          </a:p>
        </p:txBody>
      </p:sp>
      <p:sp>
        <p:nvSpPr>
          <p:cNvPr id="4" name="Text Placeholder 3"/>
          <p:cNvSpPr>
            <a:spLocks noGrp="1"/>
          </p:cNvSpPr>
          <p:nvPr>
            <p:ph type="body" sz="half" idx="2"/>
          </p:nvPr>
        </p:nvSpPr>
        <p:spPr/>
        <p:txBody>
          <a:bodyPr/>
          <a:lstStyle/>
          <a:p>
            <a:r>
              <a:rPr lang="en-US" dirty="0"/>
              <a:t>Type in the city and state and click on Select. The latitude and longitude will appear. </a:t>
            </a:r>
          </a:p>
          <a:p>
            <a:r>
              <a:rPr lang="en-US" dirty="0"/>
              <a:t>Using Search will put a pin in the location selected.</a:t>
            </a:r>
          </a:p>
          <a:p>
            <a:endParaRPr lang="en-US" dirty="0"/>
          </a:p>
          <a:p>
            <a:r>
              <a:rPr lang="en-US" dirty="0"/>
              <a:t>An alternative location source can be used to check location. </a:t>
            </a:r>
          </a:p>
          <a:p>
            <a:r>
              <a:rPr lang="en-US" dirty="0"/>
              <a:t>The coordinates from a Google search for the same city are - </a:t>
            </a:r>
          </a:p>
          <a:p>
            <a:r>
              <a:rPr lang="en-US" dirty="0"/>
              <a:t>43.2081° N, 71.5376° W</a:t>
            </a:r>
          </a:p>
          <a:p>
            <a:endParaRPr lang="en-US" dirty="0"/>
          </a:p>
          <a:p>
            <a:r>
              <a:rPr lang="en-US" dirty="0"/>
              <a:t>Click on Select.</a:t>
            </a:r>
          </a:p>
          <a:p>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014239"/>
            <a:ext cx="5111750" cy="4370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9300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2b – MERRA data entry completed	</a:t>
            </a:r>
          </a:p>
        </p:txBody>
      </p:sp>
      <p:sp>
        <p:nvSpPr>
          <p:cNvPr id="4" name="Text Placeholder 3"/>
          <p:cNvSpPr>
            <a:spLocks noGrp="1"/>
          </p:cNvSpPr>
          <p:nvPr>
            <p:ph type="body" sz="half" idx="2"/>
          </p:nvPr>
        </p:nvSpPr>
        <p:spPr/>
        <p:txBody>
          <a:bodyPr/>
          <a:lstStyle/>
          <a:p>
            <a:r>
              <a:rPr lang="en-US" dirty="0"/>
              <a:t>Click Next.</a:t>
            </a:r>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225209"/>
            <a:ext cx="5111750" cy="3948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4466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 Climatic Data</a:t>
            </a:r>
          </a:p>
        </p:txBody>
      </p:sp>
      <p:sp>
        <p:nvSpPr>
          <p:cNvPr id="4" name="Text Placeholder 3"/>
          <p:cNvSpPr>
            <a:spLocks noGrp="1"/>
          </p:cNvSpPr>
          <p:nvPr>
            <p:ph type="body" sz="half" idx="2"/>
          </p:nvPr>
        </p:nvSpPr>
        <p:spPr/>
        <p:txBody>
          <a:bodyPr/>
          <a:lstStyle/>
          <a:p>
            <a:r>
              <a:rPr lang="en-US" dirty="0"/>
              <a:t>The variables under Climatic Data have all been populated from the MERRA data set. If Manual had been selected as the climatic data source, these values would have needed to be computed and supplied by the user. </a:t>
            </a:r>
          </a:p>
          <a:p>
            <a:endParaRPr lang="en-US" dirty="0"/>
          </a:p>
          <a:p>
            <a:r>
              <a:rPr lang="en-US" dirty="0"/>
              <a:t>Click Next. </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391082"/>
            <a:ext cx="5111750" cy="3617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0210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 – Target rutting depth</a:t>
            </a:r>
          </a:p>
        </p:txBody>
      </p:sp>
      <p:sp>
        <p:nvSpPr>
          <p:cNvPr id="4" name="Text Placeholder 3"/>
          <p:cNvSpPr>
            <a:spLocks noGrp="1"/>
          </p:cNvSpPr>
          <p:nvPr>
            <p:ph type="body" sz="half" idx="2"/>
          </p:nvPr>
        </p:nvSpPr>
        <p:spPr/>
        <p:txBody>
          <a:bodyPr/>
          <a:lstStyle/>
          <a:p>
            <a:r>
              <a:rPr lang="en-US" dirty="0"/>
              <a:t>The AASHTO 2015 MEPDG Manual of Practice suggested value is used for this example (recommendations are under the ? By the data entry field).</a:t>
            </a:r>
          </a:p>
          <a:p>
            <a:endParaRPr lang="en-US" dirty="0"/>
          </a:p>
          <a:p>
            <a:r>
              <a:rPr lang="en-US" dirty="0"/>
              <a:t>Click Next.</a:t>
            </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1098704"/>
            <a:ext cx="5111750" cy="420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1370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5 – Temperature Adjustments</a:t>
            </a:r>
          </a:p>
        </p:txBody>
      </p:sp>
      <p:sp>
        <p:nvSpPr>
          <p:cNvPr id="4" name="Text Placeholder 3"/>
          <p:cNvSpPr>
            <a:spLocks noGrp="1"/>
          </p:cNvSpPr>
          <p:nvPr>
            <p:ph type="body" sz="half" idx="2"/>
          </p:nvPr>
        </p:nvSpPr>
        <p:spPr/>
        <p:txBody>
          <a:bodyPr/>
          <a:lstStyle/>
          <a:p>
            <a:r>
              <a:rPr lang="en-US" dirty="0"/>
              <a:t>Assume that no temperature adjustments are required. To know if they are required, the documentation for model development should be consulted. </a:t>
            </a:r>
          </a:p>
          <a:p>
            <a:endParaRPr lang="en-US" dirty="0"/>
          </a:p>
          <a:p>
            <a:r>
              <a:rPr lang="en-US" dirty="0"/>
              <a:t>Details on selection of a Base HT PG value should also be reviewed in the documentation. </a:t>
            </a:r>
          </a:p>
          <a:p>
            <a:endParaRPr lang="en-US" dirty="0"/>
          </a:p>
          <a:p>
            <a:r>
              <a:rPr lang="en-US" dirty="0"/>
              <a:t>Click Next. </a:t>
            </a:r>
          </a:p>
          <a:p>
            <a:endParaRPr lang="en-US" dirty="0"/>
          </a:p>
          <a:p>
            <a:endParaRPr lang="en-US"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799134"/>
            <a:ext cx="5111750" cy="48009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905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437</Words>
  <Application>Microsoft Office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Stepwise through LTPPBind On-line</vt:lpstr>
      <vt:lpstr>Opening Screen</vt:lpstr>
      <vt:lpstr>Step 1 – Project Information </vt:lpstr>
      <vt:lpstr>Step 2 – Climatic Data Source</vt:lpstr>
      <vt:lpstr>Step 2a – MERRA data selection</vt:lpstr>
      <vt:lpstr>Step 2b – MERRA data entry completed </vt:lpstr>
      <vt:lpstr>Step 3 – Climatic Data</vt:lpstr>
      <vt:lpstr>Step 4 – Target rutting depth</vt:lpstr>
      <vt:lpstr>Step 5 – Temperature Adjustments</vt:lpstr>
      <vt:lpstr>Step 6 – Traffic Adjustments</vt:lpstr>
      <vt:lpstr>Step 6 – Traffic Adjustments - entered</vt:lpstr>
      <vt:lpstr>Results </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Stepwise through LTPPBind On-line</dc:title>
  <dc:creator>Ostrom, Barbara CTR (FHWA)</dc:creator>
  <cp:lastModifiedBy>Ostrom, Barbara CTR (FHWA)</cp:lastModifiedBy>
  <cp:revision>10</cp:revision>
  <dcterms:created xsi:type="dcterms:W3CDTF">2017-02-21T22:57:51Z</dcterms:created>
  <dcterms:modified xsi:type="dcterms:W3CDTF">2017-07-07T16:37:36Z</dcterms:modified>
</cp:coreProperties>
</file>